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8" r:id="rId3"/>
    <p:sldId id="259" r:id="rId4"/>
    <p:sldId id="260" r:id="rId5"/>
    <p:sldId id="261" r:id="rId6"/>
    <p:sldId id="273" r:id="rId7"/>
    <p:sldId id="263" r:id="rId8"/>
    <p:sldId id="264" r:id="rId9"/>
    <p:sldId id="265" r:id="rId10"/>
    <p:sldId id="262" r:id="rId11"/>
    <p:sldId id="267" r:id="rId12"/>
    <p:sldId id="268" r:id="rId13"/>
    <p:sldId id="275" r:id="rId14"/>
    <p:sldId id="277" r:id="rId15"/>
    <p:sldId id="271" r:id="rId16"/>
    <p:sldId id="272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31969-C7B2-6C47-8278-1771968E09C0}" v="11" dt="2023-05-02T18:41:14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35"/>
    <p:restoredTop sz="95859"/>
  </p:normalViewPr>
  <p:slideViewPr>
    <p:cSldViewPr snapToGrid="0">
      <p:cViewPr varScale="1">
        <p:scale>
          <a:sx n="73" d="100"/>
          <a:sy n="73" d="100"/>
        </p:scale>
        <p:origin x="20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34FEA3-2AD1-4551-AB19-59EC8349FC5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3AEC10-5A0C-4CDC-8EEC-7780565701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Mongolian Baiti" panose="03000500000000000000" pitchFamily="66" charset="0"/>
              <a:cs typeface="Mongolian Baiti" panose="03000500000000000000" pitchFamily="66" charset="0"/>
            </a:rPr>
            <a:t>Focus on a specific location in NYS</a:t>
          </a:r>
        </a:p>
      </dgm:t>
    </dgm:pt>
    <dgm:pt modelId="{7225C20C-F407-4403-AD3E-2434C37A91C8}" type="parTrans" cxnId="{7936EED8-4D79-409F-BFA2-7B672B9DC14F}">
      <dgm:prSet/>
      <dgm:spPr/>
      <dgm:t>
        <a:bodyPr/>
        <a:lstStyle/>
        <a:p>
          <a:endParaRPr lang="en-US"/>
        </a:p>
      </dgm:t>
    </dgm:pt>
    <dgm:pt modelId="{AFABC7EF-A756-4B4E-A53A-B5A76CF39677}" type="sibTrans" cxnId="{7936EED8-4D79-409F-BFA2-7B672B9DC14F}">
      <dgm:prSet/>
      <dgm:spPr/>
      <dgm:t>
        <a:bodyPr/>
        <a:lstStyle/>
        <a:p>
          <a:endParaRPr lang="en-US"/>
        </a:p>
      </dgm:t>
    </dgm:pt>
    <dgm:pt modelId="{C4ABFB12-07D8-4BC6-ADD5-1E88D8F729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Mongolian Baiti" panose="03000500000000000000" pitchFamily="66" charset="0"/>
              <a:cs typeface="Mongolian Baiti" panose="03000500000000000000" pitchFamily="66" charset="0"/>
            </a:rPr>
            <a:t>Increase the sample size and diversity of the properties studied</a:t>
          </a:r>
        </a:p>
      </dgm:t>
    </dgm:pt>
    <dgm:pt modelId="{0DCB3630-BE80-40A2-81FA-7721A701DB5E}" type="parTrans" cxnId="{0AE28CA7-4C91-4A91-8270-BDD53CD94489}">
      <dgm:prSet/>
      <dgm:spPr/>
      <dgm:t>
        <a:bodyPr/>
        <a:lstStyle/>
        <a:p>
          <a:endParaRPr lang="en-US"/>
        </a:p>
      </dgm:t>
    </dgm:pt>
    <dgm:pt modelId="{426AAACE-C75F-4D16-9887-EF12DFE70E36}" type="sibTrans" cxnId="{0AE28CA7-4C91-4A91-8270-BDD53CD94489}">
      <dgm:prSet/>
      <dgm:spPr/>
      <dgm:t>
        <a:bodyPr/>
        <a:lstStyle/>
        <a:p>
          <a:endParaRPr lang="en-US"/>
        </a:p>
      </dgm:t>
    </dgm:pt>
    <dgm:pt modelId="{0938955A-E692-476B-945C-D608331FA5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Mongolian Baiti" panose="03000500000000000000" pitchFamily="66" charset="0"/>
              <a:cs typeface="Mongolian Baiti" panose="03000500000000000000" pitchFamily="66" charset="0"/>
            </a:rPr>
            <a:t>Control for other factors that may influence property value</a:t>
          </a:r>
          <a:br>
            <a:rPr lang="en-US" b="0" i="0" dirty="0"/>
          </a:br>
          <a:endParaRPr lang="en-US" dirty="0"/>
        </a:p>
      </dgm:t>
    </dgm:pt>
    <dgm:pt modelId="{BBAD6ECB-3F64-4F86-A348-8B8F145F9EBC}" type="parTrans" cxnId="{485014EF-6196-438E-AE40-8C20F1ABBD72}">
      <dgm:prSet/>
      <dgm:spPr/>
      <dgm:t>
        <a:bodyPr/>
        <a:lstStyle/>
        <a:p>
          <a:endParaRPr lang="en-US"/>
        </a:p>
      </dgm:t>
    </dgm:pt>
    <dgm:pt modelId="{FFA4682A-DBE9-46F2-AD94-9448B8CC31F7}" type="sibTrans" cxnId="{485014EF-6196-438E-AE40-8C20F1ABBD72}">
      <dgm:prSet/>
      <dgm:spPr/>
      <dgm:t>
        <a:bodyPr/>
        <a:lstStyle/>
        <a:p>
          <a:endParaRPr lang="en-US"/>
        </a:p>
      </dgm:t>
    </dgm:pt>
    <dgm:pt modelId="{B47A86DA-E345-453D-BFA4-C8F93140B458}" type="pres">
      <dgm:prSet presAssocID="{3434FEA3-2AD1-4551-AB19-59EC8349FC5E}" presName="root" presStyleCnt="0">
        <dgm:presLayoutVars>
          <dgm:dir/>
          <dgm:resizeHandles val="exact"/>
        </dgm:presLayoutVars>
      </dgm:prSet>
      <dgm:spPr/>
    </dgm:pt>
    <dgm:pt modelId="{9ED5E5ED-086E-49BD-B3E2-5C3EB9378059}" type="pres">
      <dgm:prSet presAssocID="{BA3AEC10-5A0C-4CDC-8EEC-77805657015C}" presName="compNode" presStyleCnt="0"/>
      <dgm:spPr/>
    </dgm:pt>
    <dgm:pt modelId="{4023C8F2-E926-4E8F-95D8-C20A8448273D}" type="pres">
      <dgm:prSet presAssocID="{BA3AEC10-5A0C-4CDC-8EEC-77805657015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5B7E7CA-50D4-43F9-83BC-A5F989C7BC25}" type="pres">
      <dgm:prSet presAssocID="{BA3AEC10-5A0C-4CDC-8EEC-77805657015C}" presName="spaceRect" presStyleCnt="0"/>
      <dgm:spPr/>
    </dgm:pt>
    <dgm:pt modelId="{14396D2A-12F6-479A-BBF6-CBD1945E0FD8}" type="pres">
      <dgm:prSet presAssocID="{BA3AEC10-5A0C-4CDC-8EEC-77805657015C}" presName="textRect" presStyleLbl="revTx" presStyleIdx="0" presStyleCnt="3">
        <dgm:presLayoutVars>
          <dgm:chMax val="1"/>
          <dgm:chPref val="1"/>
        </dgm:presLayoutVars>
      </dgm:prSet>
      <dgm:spPr/>
    </dgm:pt>
    <dgm:pt modelId="{F0EBD18A-FC03-4E18-9B34-12581610F2ED}" type="pres">
      <dgm:prSet presAssocID="{AFABC7EF-A756-4B4E-A53A-B5A76CF39677}" presName="sibTrans" presStyleCnt="0"/>
      <dgm:spPr/>
    </dgm:pt>
    <dgm:pt modelId="{8D18B487-B2E9-4839-B41C-F34CCB8C1820}" type="pres">
      <dgm:prSet presAssocID="{C4ABFB12-07D8-4BC6-ADD5-1E88D8F72918}" presName="compNode" presStyleCnt="0"/>
      <dgm:spPr/>
    </dgm:pt>
    <dgm:pt modelId="{AA769F8F-E028-414B-BD37-807ACEC43884}" type="pres">
      <dgm:prSet presAssocID="{C4ABFB12-07D8-4BC6-ADD5-1E88D8F7291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10A6720-7299-4ACC-8694-050B0B540EB3}" type="pres">
      <dgm:prSet presAssocID="{C4ABFB12-07D8-4BC6-ADD5-1E88D8F72918}" presName="spaceRect" presStyleCnt="0"/>
      <dgm:spPr/>
    </dgm:pt>
    <dgm:pt modelId="{5A376DBE-E8D2-4FE5-A06D-0F974D6F4062}" type="pres">
      <dgm:prSet presAssocID="{C4ABFB12-07D8-4BC6-ADD5-1E88D8F72918}" presName="textRect" presStyleLbl="revTx" presStyleIdx="1" presStyleCnt="3">
        <dgm:presLayoutVars>
          <dgm:chMax val="1"/>
          <dgm:chPref val="1"/>
        </dgm:presLayoutVars>
      </dgm:prSet>
      <dgm:spPr/>
    </dgm:pt>
    <dgm:pt modelId="{15166557-761F-4E17-B049-50F39506E4D5}" type="pres">
      <dgm:prSet presAssocID="{426AAACE-C75F-4D16-9887-EF12DFE70E36}" presName="sibTrans" presStyleCnt="0"/>
      <dgm:spPr/>
    </dgm:pt>
    <dgm:pt modelId="{1914FC3D-BA1B-4386-B928-8EAF352AE86F}" type="pres">
      <dgm:prSet presAssocID="{0938955A-E692-476B-945C-D608331FA5A7}" presName="compNode" presStyleCnt="0"/>
      <dgm:spPr/>
    </dgm:pt>
    <dgm:pt modelId="{BB6EE705-90EF-4304-B623-435177F64844}" type="pres">
      <dgm:prSet presAssocID="{0938955A-E692-476B-945C-D608331FA5A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33F11A01-708F-4124-852D-C3BAF515DC23}" type="pres">
      <dgm:prSet presAssocID="{0938955A-E692-476B-945C-D608331FA5A7}" presName="spaceRect" presStyleCnt="0"/>
      <dgm:spPr/>
    </dgm:pt>
    <dgm:pt modelId="{911B1135-5897-40E7-ADB9-69FE01A25FD5}" type="pres">
      <dgm:prSet presAssocID="{0938955A-E692-476B-945C-D608331FA5A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F324701-0A18-4762-B504-93596206654D}" type="presOf" srcId="{0938955A-E692-476B-945C-D608331FA5A7}" destId="{911B1135-5897-40E7-ADB9-69FE01A25FD5}" srcOrd="0" destOrd="0" presId="urn:microsoft.com/office/officeart/2018/2/layout/IconLabelList"/>
    <dgm:cxn modelId="{D6039F09-5646-4395-8ED4-E598112E4550}" type="presOf" srcId="{3434FEA3-2AD1-4551-AB19-59EC8349FC5E}" destId="{B47A86DA-E345-453D-BFA4-C8F93140B458}" srcOrd="0" destOrd="0" presId="urn:microsoft.com/office/officeart/2018/2/layout/IconLabelList"/>
    <dgm:cxn modelId="{C97F7554-8B77-4F36-A17B-782515ECCD96}" type="presOf" srcId="{BA3AEC10-5A0C-4CDC-8EEC-77805657015C}" destId="{14396D2A-12F6-479A-BBF6-CBD1945E0FD8}" srcOrd="0" destOrd="0" presId="urn:microsoft.com/office/officeart/2018/2/layout/IconLabelList"/>
    <dgm:cxn modelId="{B6519D89-E770-407C-ADB0-443938FED003}" type="presOf" srcId="{C4ABFB12-07D8-4BC6-ADD5-1E88D8F72918}" destId="{5A376DBE-E8D2-4FE5-A06D-0F974D6F4062}" srcOrd="0" destOrd="0" presId="urn:microsoft.com/office/officeart/2018/2/layout/IconLabelList"/>
    <dgm:cxn modelId="{0AE28CA7-4C91-4A91-8270-BDD53CD94489}" srcId="{3434FEA3-2AD1-4551-AB19-59EC8349FC5E}" destId="{C4ABFB12-07D8-4BC6-ADD5-1E88D8F72918}" srcOrd="1" destOrd="0" parTransId="{0DCB3630-BE80-40A2-81FA-7721A701DB5E}" sibTransId="{426AAACE-C75F-4D16-9887-EF12DFE70E36}"/>
    <dgm:cxn modelId="{7936EED8-4D79-409F-BFA2-7B672B9DC14F}" srcId="{3434FEA3-2AD1-4551-AB19-59EC8349FC5E}" destId="{BA3AEC10-5A0C-4CDC-8EEC-77805657015C}" srcOrd="0" destOrd="0" parTransId="{7225C20C-F407-4403-AD3E-2434C37A91C8}" sibTransId="{AFABC7EF-A756-4B4E-A53A-B5A76CF39677}"/>
    <dgm:cxn modelId="{485014EF-6196-438E-AE40-8C20F1ABBD72}" srcId="{3434FEA3-2AD1-4551-AB19-59EC8349FC5E}" destId="{0938955A-E692-476B-945C-D608331FA5A7}" srcOrd="2" destOrd="0" parTransId="{BBAD6ECB-3F64-4F86-A348-8B8F145F9EBC}" sibTransId="{FFA4682A-DBE9-46F2-AD94-9448B8CC31F7}"/>
    <dgm:cxn modelId="{05F07542-BA96-4ED4-BB19-CBC5339EAB33}" type="presParOf" srcId="{B47A86DA-E345-453D-BFA4-C8F93140B458}" destId="{9ED5E5ED-086E-49BD-B3E2-5C3EB9378059}" srcOrd="0" destOrd="0" presId="urn:microsoft.com/office/officeart/2018/2/layout/IconLabelList"/>
    <dgm:cxn modelId="{D0ADCA11-6975-4F2C-88AE-1A619E9F4AEF}" type="presParOf" srcId="{9ED5E5ED-086E-49BD-B3E2-5C3EB9378059}" destId="{4023C8F2-E926-4E8F-95D8-C20A8448273D}" srcOrd="0" destOrd="0" presId="urn:microsoft.com/office/officeart/2018/2/layout/IconLabelList"/>
    <dgm:cxn modelId="{B7F75FDD-4E0F-45C2-99FC-3013F73C5CA9}" type="presParOf" srcId="{9ED5E5ED-086E-49BD-B3E2-5C3EB9378059}" destId="{05B7E7CA-50D4-43F9-83BC-A5F989C7BC25}" srcOrd="1" destOrd="0" presId="urn:microsoft.com/office/officeart/2018/2/layout/IconLabelList"/>
    <dgm:cxn modelId="{0164474F-4F06-4B63-8231-A11AA2C6793A}" type="presParOf" srcId="{9ED5E5ED-086E-49BD-B3E2-5C3EB9378059}" destId="{14396D2A-12F6-479A-BBF6-CBD1945E0FD8}" srcOrd="2" destOrd="0" presId="urn:microsoft.com/office/officeart/2018/2/layout/IconLabelList"/>
    <dgm:cxn modelId="{9EC32F47-A0F4-4FEB-B2A8-FD592E4BB089}" type="presParOf" srcId="{B47A86DA-E345-453D-BFA4-C8F93140B458}" destId="{F0EBD18A-FC03-4E18-9B34-12581610F2ED}" srcOrd="1" destOrd="0" presId="urn:microsoft.com/office/officeart/2018/2/layout/IconLabelList"/>
    <dgm:cxn modelId="{29BE1E22-F635-4ACB-9943-52BBB2479B75}" type="presParOf" srcId="{B47A86DA-E345-453D-BFA4-C8F93140B458}" destId="{8D18B487-B2E9-4839-B41C-F34CCB8C1820}" srcOrd="2" destOrd="0" presId="urn:microsoft.com/office/officeart/2018/2/layout/IconLabelList"/>
    <dgm:cxn modelId="{924A69A1-39C1-400A-B49F-75F2A129EAE7}" type="presParOf" srcId="{8D18B487-B2E9-4839-B41C-F34CCB8C1820}" destId="{AA769F8F-E028-414B-BD37-807ACEC43884}" srcOrd="0" destOrd="0" presId="urn:microsoft.com/office/officeart/2018/2/layout/IconLabelList"/>
    <dgm:cxn modelId="{E9855D73-8AFA-4BCA-8F22-00E71C0572CE}" type="presParOf" srcId="{8D18B487-B2E9-4839-B41C-F34CCB8C1820}" destId="{510A6720-7299-4ACC-8694-050B0B540EB3}" srcOrd="1" destOrd="0" presId="urn:microsoft.com/office/officeart/2018/2/layout/IconLabelList"/>
    <dgm:cxn modelId="{85947193-510C-44D2-9D9A-36B1DA10CBF2}" type="presParOf" srcId="{8D18B487-B2E9-4839-B41C-F34CCB8C1820}" destId="{5A376DBE-E8D2-4FE5-A06D-0F974D6F4062}" srcOrd="2" destOrd="0" presId="urn:microsoft.com/office/officeart/2018/2/layout/IconLabelList"/>
    <dgm:cxn modelId="{E6F46667-A858-43F0-8A58-8AD65F56830B}" type="presParOf" srcId="{B47A86DA-E345-453D-BFA4-C8F93140B458}" destId="{15166557-761F-4E17-B049-50F39506E4D5}" srcOrd="3" destOrd="0" presId="urn:microsoft.com/office/officeart/2018/2/layout/IconLabelList"/>
    <dgm:cxn modelId="{8C48221F-4F6A-400D-8769-9E57A4638B35}" type="presParOf" srcId="{B47A86DA-E345-453D-BFA4-C8F93140B458}" destId="{1914FC3D-BA1B-4386-B928-8EAF352AE86F}" srcOrd="4" destOrd="0" presId="urn:microsoft.com/office/officeart/2018/2/layout/IconLabelList"/>
    <dgm:cxn modelId="{6DA97C64-07E3-4FA9-AF36-3A235E635038}" type="presParOf" srcId="{1914FC3D-BA1B-4386-B928-8EAF352AE86F}" destId="{BB6EE705-90EF-4304-B623-435177F64844}" srcOrd="0" destOrd="0" presId="urn:microsoft.com/office/officeart/2018/2/layout/IconLabelList"/>
    <dgm:cxn modelId="{573D8F1B-2F47-4A33-A23B-924465ACEFA7}" type="presParOf" srcId="{1914FC3D-BA1B-4386-B928-8EAF352AE86F}" destId="{33F11A01-708F-4124-852D-C3BAF515DC23}" srcOrd="1" destOrd="0" presId="urn:microsoft.com/office/officeart/2018/2/layout/IconLabelList"/>
    <dgm:cxn modelId="{66FB56D6-9E6C-411C-A2C8-4724549FD10D}" type="presParOf" srcId="{1914FC3D-BA1B-4386-B928-8EAF352AE86F}" destId="{911B1135-5897-40E7-ADB9-69FE01A25FD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23C8F2-E926-4E8F-95D8-C20A8448273D}">
      <dsp:nvSpPr>
        <dsp:cNvPr id="0" name=""/>
        <dsp:cNvSpPr/>
      </dsp:nvSpPr>
      <dsp:spPr>
        <a:xfrm>
          <a:off x="886271" y="871710"/>
          <a:ext cx="1096734" cy="10967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396D2A-12F6-479A-BBF6-CBD1945E0FD8}">
      <dsp:nvSpPr>
        <dsp:cNvPr id="0" name=""/>
        <dsp:cNvSpPr/>
      </dsp:nvSpPr>
      <dsp:spPr>
        <a:xfrm>
          <a:off x="216044" y="2289062"/>
          <a:ext cx="24371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golian Baiti" panose="03000500000000000000" pitchFamily="66" charset="0"/>
              <a:cs typeface="Mongolian Baiti" panose="03000500000000000000" pitchFamily="66" charset="0"/>
            </a:rPr>
            <a:t>Focus on a specific location in NYS</a:t>
          </a:r>
        </a:p>
      </dsp:txBody>
      <dsp:txXfrm>
        <a:off x="216044" y="2289062"/>
        <a:ext cx="2437187" cy="720000"/>
      </dsp:txXfrm>
    </dsp:sp>
    <dsp:sp modelId="{AA769F8F-E028-414B-BD37-807ACEC43884}">
      <dsp:nvSpPr>
        <dsp:cNvPr id="0" name=""/>
        <dsp:cNvSpPr/>
      </dsp:nvSpPr>
      <dsp:spPr>
        <a:xfrm>
          <a:off x="3749966" y="871710"/>
          <a:ext cx="1096734" cy="10967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76DBE-E8D2-4FE5-A06D-0F974D6F4062}">
      <dsp:nvSpPr>
        <dsp:cNvPr id="0" name=""/>
        <dsp:cNvSpPr/>
      </dsp:nvSpPr>
      <dsp:spPr>
        <a:xfrm>
          <a:off x="3079740" y="2289062"/>
          <a:ext cx="24371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golian Baiti" panose="03000500000000000000" pitchFamily="66" charset="0"/>
              <a:cs typeface="Mongolian Baiti" panose="03000500000000000000" pitchFamily="66" charset="0"/>
            </a:rPr>
            <a:t>Increase the sample size and diversity of the properties studied</a:t>
          </a:r>
        </a:p>
      </dsp:txBody>
      <dsp:txXfrm>
        <a:off x="3079740" y="2289062"/>
        <a:ext cx="2437187" cy="720000"/>
      </dsp:txXfrm>
    </dsp:sp>
    <dsp:sp modelId="{BB6EE705-90EF-4304-B623-435177F64844}">
      <dsp:nvSpPr>
        <dsp:cNvPr id="0" name=""/>
        <dsp:cNvSpPr/>
      </dsp:nvSpPr>
      <dsp:spPr>
        <a:xfrm>
          <a:off x="6613662" y="871710"/>
          <a:ext cx="1096734" cy="10967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B1135-5897-40E7-ADB9-69FE01A25FD5}">
      <dsp:nvSpPr>
        <dsp:cNvPr id="0" name=""/>
        <dsp:cNvSpPr/>
      </dsp:nvSpPr>
      <dsp:spPr>
        <a:xfrm>
          <a:off x="5943435" y="2289062"/>
          <a:ext cx="24371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golian Baiti" panose="03000500000000000000" pitchFamily="66" charset="0"/>
              <a:cs typeface="Mongolian Baiti" panose="03000500000000000000" pitchFamily="66" charset="0"/>
            </a:rPr>
            <a:t>Control for other factors that may influence property value</a:t>
          </a:r>
          <a:br>
            <a:rPr lang="en-US" sz="1600" b="0" i="0" kern="1200" dirty="0"/>
          </a:br>
          <a:endParaRPr lang="en-US" sz="1600" kern="1200" dirty="0"/>
        </a:p>
      </dsp:txBody>
      <dsp:txXfrm>
        <a:off x="5943435" y="2289062"/>
        <a:ext cx="24371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26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5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7744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421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11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870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1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5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6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3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57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8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5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4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5776-11EB-4C46-B82A-BBD8CAC47D93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08C9324-97D6-EC41-8945-874AEAC19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7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erhouse.org/heating-systems/types-heating-systems" TargetMode="External"/><Relationship Id="rId2" Type="http://schemas.openxmlformats.org/officeDocument/2006/relationships/hyperlink" Target="https://bridgedataoutput.com/docs/explorer/public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stwithclever.com/real-estate-blog/how-your-homes-heating-system-can-impact-sale-pric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8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2" name="Rectangle 2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4" name="Rectangle 2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2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BFB8E-87BA-91AC-67B8-0B10EBF27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>
                <a:solidFill>
                  <a:srgbClr val="FFFFFF"/>
                </a:solidFill>
              </a:rPr>
              <a:t>Zillow Research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AABB1-0691-111A-5922-8DC620B95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1545062"/>
            <a:ext cx="3856774" cy="385677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07AA4D0-8923-CD04-F1D0-C4E4582E3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Olenka Besaga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ECO 590</a:t>
            </a:r>
          </a:p>
          <a:p>
            <a:pPr algn="l"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Professor Kaltenberg</a:t>
            </a:r>
          </a:p>
          <a:p>
            <a:pPr algn="l">
              <a:buFont typeface="Wingdings 3" charset="2"/>
              <a:buChar char=""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18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EDC6D4A-314F-08EB-5467-C1772D34A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Difficulties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E8FF-260B-F775-D07E-4649D75D5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T</a:t>
            </a:r>
            <a:r>
              <a:rPr lang="en-US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his wasn't the best API, it was not cleaned,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Few variables there would be Latin "filters"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For the cleaning part of coding, it was challenging however, the notes really were helpful for me. The little parts, such as missing characters was where it got 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In addition, I had a hard time creating binary variables for the heating types, however, Professor </a:t>
            </a:r>
            <a:r>
              <a:rPr lang="en-US" b="0" i="0" dirty="0" err="1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Kaltenberg</a:t>
            </a:r>
            <a:r>
              <a:rPr lang="en-US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 really helped me out and I finally understood the problem. 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50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2E433-5781-F38B-76AF-F34EE2DF5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30" y="-8467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Graphs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79BF056-03A2-8770-8190-55CB1080F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681" y="1792236"/>
            <a:ext cx="3940145" cy="3969921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BCAF7BA-3BDD-366D-8E40-0CC437C67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8"/>
          <a:stretch/>
        </p:blipFill>
        <p:spPr>
          <a:xfrm>
            <a:off x="4965765" y="1720005"/>
            <a:ext cx="5021789" cy="396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3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2850-FBE9-360E-0E95-6985D3E89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/>
          <a:lstStyle/>
          <a:p>
            <a:r>
              <a:rPr lang="en-US" dirty="0"/>
              <a:t>Model and Regression 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B31EC90-A1B9-01E9-39CC-A2EFC5BC5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473" y="855318"/>
            <a:ext cx="3571050" cy="602335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B634F5-45EE-5413-1C50-B10876D59E3B}"/>
              </a:ext>
            </a:extLst>
          </p:cNvPr>
          <p:cNvSpPr/>
          <p:nvPr/>
        </p:nvSpPr>
        <p:spPr>
          <a:xfrm>
            <a:off x="1093845" y="1834166"/>
            <a:ext cx="3440421" cy="29688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3ACDB4-5CB1-DEB9-53F3-B5EFD010CE1B}"/>
              </a:ext>
            </a:extLst>
          </p:cNvPr>
          <p:cNvSpPr/>
          <p:nvPr/>
        </p:nvSpPr>
        <p:spPr>
          <a:xfrm>
            <a:off x="4078253" y="2980795"/>
            <a:ext cx="391886" cy="2968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E172D-36C8-F6E9-6C7E-A258E56DA703}"/>
              </a:ext>
            </a:extLst>
          </p:cNvPr>
          <p:cNvSpPr/>
          <p:nvPr/>
        </p:nvSpPr>
        <p:spPr>
          <a:xfrm>
            <a:off x="4078253" y="2683624"/>
            <a:ext cx="391886" cy="2968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BB47A-DC99-7CE7-3DBF-22603225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238" y="864446"/>
            <a:ext cx="6649741" cy="476528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2FFB1C09-601B-7E74-B7F8-48A586369B66}"/>
              </a:ext>
            </a:extLst>
          </p:cNvPr>
          <p:cNvSpPr/>
          <p:nvPr/>
        </p:nvSpPr>
        <p:spPr>
          <a:xfrm>
            <a:off x="4587882" y="1676400"/>
            <a:ext cx="441402" cy="1577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A2353318-A77B-9B9C-8341-E72C3BC90A4B}"/>
              </a:ext>
            </a:extLst>
          </p:cNvPr>
          <p:cNvSpPr/>
          <p:nvPr/>
        </p:nvSpPr>
        <p:spPr>
          <a:xfrm>
            <a:off x="4595862" y="1907649"/>
            <a:ext cx="441402" cy="1577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22072B19-ED2E-E8B9-59B6-7A1673D155DF}"/>
              </a:ext>
            </a:extLst>
          </p:cNvPr>
          <p:cNvSpPr/>
          <p:nvPr/>
        </p:nvSpPr>
        <p:spPr>
          <a:xfrm>
            <a:off x="4587882" y="2178767"/>
            <a:ext cx="441402" cy="1577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AB784FE5-36D7-2F8A-AC82-9D39454B2EC0}"/>
              </a:ext>
            </a:extLst>
          </p:cNvPr>
          <p:cNvSpPr/>
          <p:nvPr/>
        </p:nvSpPr>
        <p:spPr>
          <a:xfrm>
            <a:off x="4596582" y="2454363"/>
            <a:ext cx="441402" cy="1577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55BF9AC2-96B6-7F74-03A6-172D030B3B80}"/>
              </a:ext>
            </a:extLst>
          </p:cNvPr>
          <p:cNvSpPr/>
          <p:nvPr/>
        </p:nvSpPr>
        <p:spPr>
          <a:xfrm>
            <a:off x="4603842" y="2725481"/>
            <a:ext cx="441402" cy="15776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22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AD89-9A67-9CDB-5CC0-56524E1FC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72CC-6A4E-7539-3600-2CCB7532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2589"/>
            <a:ext cx="9289626" cy="485489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Holding all the variables constant, regression 1,2, and 3 show that forced air heating system have the highest average effect in increasing value of a residential property.</a:t>
            </a:r>
          </a:p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Regression 3, shows that on average, if a property has a boiler as a type of heating, there is a decrease of 23% in the price of the property. In addition, it was statistically significant at the 10% confidence level. Also, for every additional day the residential property is on the market, there is a decrease of 0.1% on the property, on average, holding all else of the variables constant with a 95% confidence level.</a:t>
            </a:r>
          </a:p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Regression 3 shows that the age of the property has no significant effect on value of the property about an increase of 0.02%, holding all else constant. </a:t>
            </a:r>
          </a:p>
          <a:p>
            <a:r>
              <a:rPr lang="en-US" dirty="0">
                <a:latin typeface="Mongolian Baiti" panose="03000500000000000000" pitchFamily="66" charset="0"/>
                <a:cs typeface="Mongolian Baiti" panose="03000500000000000000" pitchFamily="66" charset="0"/>
              </a:rPr>
              <a:t>The interest variables in regression 3 shows that: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On average, if a property has an electric as a type of heating, there is an increase of 16.3% in the price of the property, holding all else constant.</a:t>
            </a:r>
            <a:endParaRPr lang="en-US" b="0" i="0" dirty="0">
              <a:solidFill>
                <a:srgbClr val="000000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On average, if a property has a forced air as a type of heating, there is an increase of 21.8% in the price of the property, holding all else constant.</a:t>
            </a:r>
            <a:endParaRPr lang="en-US" b="0" i="0" dirty="0">
              <a:solidFill>
                <a:srgbClr val="000000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On average, if a property has a wood as a type of heating, there is a decrease of 9% in the price of the property, holding all else constant.</a:t>
            </a:r>
            <a:endParaRPr lang="en-US" b="0" i="0" dirty="0">
              <a:solidFill>
                <a:srgbClr val="000000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On average, if a property has a heat pump as a type of heating, there is a decrease of 4% in the price of the property, holding all else constant.</a:t>
            </a:r>
            <a:endParaRPr lang="en-US" b="0" i="0" dirty="0">
              <a:solidFill>
                <a:srgbClr val="000000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On average, if a property has a boiler as a type of heating, there is a decrease of 23% in the price of the property, holding all else constant.</a:t>
            </a:r>
            <a:endParaRPr lang="en-US" b="0" i="0" dirty="0">
              <a:solidFill>
                <a:srgbClr val="000000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endParaRPr lang="en-US" dirty="0">
              <a:latin typeface="Helvetica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1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0C90-9D78-48F0-7BDA-1692DB59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2737"/>
            <a:ext cx="8596668" cy="1320800"/>
          </a:xfrm>
        </p:spPr>
        <p:txBody>
          <a:bodyPr/>
          <a:lstStyle/>
          <a:p>
            <a:r>
              <a:rPr lang="en-US" dirty="0"/>
              <a:t>Future Research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7A7E62-9227-B316-F4BB-1519523071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47557"/>
              </p:ext>
            </p:extLst>
          </p:nvPr>
        </p:nvGraphicFramePr>
        <p:xfrm>
          <a:off x="677334" y="2160589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067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B66A-4286-6FC2-2C81-CE7C3DC3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34860-7975-C416-75C5-4458F8F26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3549"/>
            <a:ext cx="8994986" cy="4087811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endParaRPr lang="en-US" sz="2200" b="1" i="0" dirty="0">
              <a:solidFill>
                <a:srgbClr val="000000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The data and the variables were found to be not statically significant 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Sample size too small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Poor data collection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Selection and presentation bias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Confounding variables</a:t>
            </a:r>
          </a:p>
          <a:p>
            <a:pPr marL="0" indent="0">
              <a:buNone/>
            </a:pPr>
            <a:endParaRPr lang="en-US" sz="2200" b="0" i="0" dirty="0">
              <a:solidFill>
                <a:srgbClr val="000000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0" indent="0"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The type of heating system in a house can affect its value based on factors such as efficiency, maintenance and repair costs, and safety risks.</a:t>
            </a:r>
          </a:p>
          <a:p>
            <a:pPr marL="0" indent="0"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Overall, the study found that properties with more efficient and effective heating systems tend to have higher prices and values than those with older or less efficient systems. </a:t>
            </a:r>
          </a:p>
          <a:p>
            <a:pPr marL="0" indent="0"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Specifically, the study found that properties with forced-air heating, electric tended to have higher prices and values than those with wood heating, heat pump or other less efficient systems.</a:t>
            </a:r>
          </a:p>
          <a:p>
            <a:pPr marL="0" indent="0" algn="l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6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0B4F-F0F2-2E62-AC4F-C645DB82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05367-5B6F-0A08-7E83-A50BD6B3F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https://bridgedataoutput.com/docs/explorer/public-data</a:t>
            </a:r>
            <a:endParaRPr lang="en-US" dirty="0"/>
          </a:p>
          <a:p>
            <a:r>
              <a:rPr lang="en-US" dirty="0">
                <a:hlinkClick r:id="rId3"/>
              </a:rPr>
              <a:t>https://smarterhouse.org/heating-systems/types-heating-systems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https://listwithclever.com/real-estate-blog/how-your-homes-heating-system-can-impact-sale-price/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73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A798A4-D376-AC56-3E95-31E75305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you!! 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FF888D87-17B2-EFBD-AC70-FEF08343F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0259" y="934222"/>
            <a:ext cx="3299450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7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a neighborhood&#10;&#10;Description automatically generated with medium confidence">
            <a:extLst>
              <a:ext uri="{FF2B5EF4-FFF2-40B4-BE49-F238E27FC236}">
                <a16:creationId xmlns:a16="http://schemas.microsoft.com/office/drawing/2014/main" id="{28985965-82FB-E954-EBCC-39CCFD07E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2" r="5063" b="2"/>
          <a:stretch/>
        </p:blipFill>
        <p:spPr>
          <a:xfrm>
            <a:off x="322048" y="-1"/>
            <a:ext cx="4551305" cy="3429000"/>
          </a:xfrm>
          <a:custGeom>
            <a:avLst/>
            <a:gdLst/>
            <a:ahLst/>
            <a:cxnLst/>
            <a:rect l="l" t="t" r="r" b="b"/>
            <a:pathLst>
              <a:path w="4551305" h="3429000">
                <a:moveTo>
                  <a:pt x="509916" y="0"/>
                </a:moveTo>
                <a:lnTo>
                  <a:pt x="4551305" y="0"/>
                </a:lnTo>
                <a:lnTo>
                  <a:pt x="4551305" y="1"/>
                </a:lnTo>
                <a:lnTo>
                  <a:pt x="3693885" y="1"/>
                </a:lnTo>
                <a:lnTo>
                  <a:pt x="318169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C5DD70-B1C9-E639-8E45-E537AED03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B5E9CF48-4616-B517-627C-9E993B010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08" r="7394" b="-2"/>
          <a:stretch/>
        </p:blipFill>
        <p:spPr>
          <a:xfrm>
            <a:off x="-10633" y="3428999"/>
            <a:ext cx="3514376" cy="3429001"/>
          </a:xfrm>
          <a:custGeom>
            <a:avLst/>
            <a:gdLst/>
            <a:ahLst/>
            <a:cxnLst/>
            <a:rect l="l" t="t" r="r" b="b"/>
            <a:pathLst>
              <a:path w="3514376" h="3429001">
                <a:moveTo>
                  <a:pt x="332680" y="0"/>
                </a:moveTo>
                <a:lnTo>
                  <a:pt x="3514376" y="0"/>
                </a:lnTo>
                <a:lnTo>
                  <a:pt x="3002186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1FD3CE-CE0A-4FD9-967C-4D340CA37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2012" y="3428999"/>
            <a:ext cx="3251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30">
            <a:extLst>
              <a:ext uri="{FF2B5EF4-FFF2-40B4-BE49-F238E27FC236}">
                <a16:creationId xmlns:a16="http://schemas.microsoft.com/office/drawing/2014/main" id="{0663EB55-934F-42EF-80DE-098647DE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5E626-47FC-DF3B-CBE5-DE3796C3B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2010" y="2833077"/>
            <a:ext cx="5114776" cy="1497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How does the type of heating affect housing price in New York State for residential properties?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5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5EEF-B84A-2180-1FCF-94DBD1F9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EE9E164-4A07-B810-5DA3-24125906A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14" y="2159331"/>
            <a:ext cx="2712017" cy="101700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499B6-EE6F-6E49-B7F8-5AEB1A7B6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648" y="1675679"/>
            <a:ext cx="5330354" cy="4475737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The Zillow data is used from Bridge Interactive.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Two components: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The platform dashboard: for managing data access, API tokens and documentation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6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The data transports: RESO Web API, RETS and Bridge Web API.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The Bridge API platform allows users to request access to various datasets made available by Zillow Group. They have Public Records (United States), Zillow </a:t>
            </a:r>
            <a:r>
              <a:rPr lang="en-US" sz="1600" b="0" i="0" dirty="0" err="1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Zestimates</a:t>
            </a:r>
            <a:r>
              <a:rPr lang="en-US" sz="1600" b="0" i="0" dirty="0"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 and Zillow Group Econ data. Once access has been granted (token given), developers are able to integrate with our native API to get approved data.</a:t>
            </a:r>
          </a:p>
        </p:txBody>
      </p:sp>
    </p:spTree>
    <p:extLst>
      <p:ext uri="{BB962C8B-B14F-4D97-AF65-F5344CB8AC3E}">
        <p14:creationId xmlns:p14="http://schemas.microsoft.com/office/powerpoint/2010/main" val="3568688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EB2A5-0E67-462B-6065-E584D91C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20374-1865-A0D2-73B1-B038C099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5663"/>
            <a:ext cx="3843020" cy="2594446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Electric</a:t>
            </a:r>
            <a:endParaRPr lang="en-US" sz="2200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Forced Air</a:t>
            </a:r>
            <a:endParaRPr lang="en-US" sz="2200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Wood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Heat Pump,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Boiler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Property Type</a:t>
            </a:r>
            <a:endParaRPr lang="en-US" sz="2200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Bedrooms Total</a:t>
            </a:r>
            <a:endParaRPr lang="en-US" sz="2200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chemeClr val="tx1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Days On Market</a:t>
            </a:r>
            <a:endParaRPr lang="en-US" sz="2200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70AF5-E729-FB81-5406-39698763640C}"/>
              </a:ext>
            </a:extLst>
          </p:cNvPr>
          <p:cNvSpPr txBox="1"/>
          <p:nvPr/>
        </p:nvSpPr>
        <p:spPr>
          <a:xfrm>
            <a:off x="677334" y="4534984"/>
            <a:ext cx="8425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None/>
            </a:pPr>
            <a:r>
              <a:rPr lang="en-US" sz="1800" b="1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Why I chose my variables?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nalyze the pricing of 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ost interesting to me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H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elp to account for the unique characteristics of each property </a:t>
            </a:r>
            <a:endParaRPr lang="en-US" b="0" i="0" dirty="0">
              <a:solidFill>
                <a:srgbClr val="000000"/>
              </a:solidFill>
              <a:effectLst/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ongolian Baiti" panose="03000500000000000000" pitchFamily="66" charset="0"/>
                <a:cs typeface="Mongolian Baiti" panose="03000500000000000000" pitchFamily="66" charset="0"/>
              </a:rPr>
              <a:t>llows for a more accurate analysis of pricing trends and factors influencing property values.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D29A80-AE62-4259-4BC2-5C561EBBC163}"/>
              </a:ext>
            </a:extLst>
          </p:cNvPr>
          <p:cNvSpPr txBox="1">
            <a:spLocks/>
          </p:cNvSpPr>
          <p:nvPr/>
        </p:nvSpPr>
        <p:spPr>
          <a:xfrm>
            <a:off x="4975668" y="1395663"/>
            <a:ext cx="4317845" cy="278841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Lot Size Square Feet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Original List 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Rooms Total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Year Built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Postal Code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Latitude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Years 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Stories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4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8453-C5DC-0A74-56BE-5B37FB306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4144"/>
            <a:ext cx="8596668" cy="1320800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171EED4-1AD3-2DE9-65C9-22031020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941927"/>
            <a:ext cx="7772400" cy="2111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65B346-47EF-8557-872F-9AEF5339B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916073"/>
            <a:ext cx="7772400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A2E9BD-7809-2213-C450-0A8E9CB57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6146287"/>
            <a:ext cx="7772400" cy="5170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133FA7-2CFE-CE0E-E9BF-DDBBE3A21C9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30"/>
          <a:stretch/>
        </p:blipFill>
        <p:spPr>
          <a:xfrm>
            <a:off x="677334" y="804544"/>
            <a:ext cx="5943600" cy="18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2AEA-E871-0C81-36C0-1DD48573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52298"/>
            <a:ext cx="8596668" cy="1320800"/>
          </a:xfrm>
        </p:spPr>
        <p:txBody>
          <a:bodyPr/>
          <a:lstStyle/>
          <a:p>
            <a:r>
              <a:rPr lang="en-US" dirty="0"/>
              <a:t>Continuation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2989CD-6220-2ABF-BAEA-2FCD931F4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6366"/>
            <a:ext cx="7674186" cy="51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2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4562-9EE9-33B5-E6C8-4276D675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42225"/>
            <a:ext cx="8596668" cy="1320800"/>
          </a:xfrm>
        </p:spPr>
        <p:txBody>
          <a:bodyPr/>
          <a:lstStyle/>
          <a:p>
            <a:r>
              <a:rPr lang="en-US" dirty="0"/>
              <a:t>New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132F7-4DFE-0EE2-5C69-19A55A276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214" y="1179975"/>
            <a:ext cx="8596312" cy="96609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83C3229-B7C2-CB05-DBCD-9A1FBE532ED8}"/>
              </a:ext>
            </a:extLst>
          </p:cNvPr>
          <p:cNvSpPr txBox="1">
            <a:spLocks/>
          </p:cNvSpPr>
          <p:nvPr/>
        </p:nvSpPr>
        <p:spPr>
          <a:xfrm>
            <a:off x="677334" y="2201053"/>
            <a:ext cx="8596668" cy="7827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Binary Variables for Heating Types</a:t>
            </a:r>
          </a:p>
        </p:txBody>
      </p:sp>
      <p:pic>
        <p:nvPicPr>
          <p:cNvPr id="9" name="Picture 8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9D8FB93-9C06-790C-04C5-89BBF9F6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4" y="2911405"/>
            <a:ext cx="6231466" cy="394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5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4B86F-72CA-7678-A7C6-7B29A7422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2271"/>
            <a:ext cx="8596668" cy="1320800"/>
          </a:xfrm>
        </p:spPr>
        <p:txBody>
          <a:bodyPr/>
          <a:lstStyle/>
          <a:p>
            <a:r>
              <a:rPr lang="en-US" dirty="0"/>
              <a:t>Location Filter – New York State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114A0F7-C2A8-7F3C-4D79-5690D375D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3605"/>
          <a:stretch/>
        </p:blipFill>
        <p:spPr>
          <a:xfrm>
            <a:off x="677334" y="922671"/>
            <a:ext cx="6236873" cy="7353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CD4C3E-F9AE-6802-F384-8E516795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91256"/>
            <a:ext cx="7772400" cy="527117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0769D42-25FF-6E5E-EA92-B64DDC8C2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694" y="2777948"/>
            <a:ext cx="6236873" cy="4080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6570BE-2A1E-EBD4-A7E0-CF5E9EB30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439" y="2962442"/>
            <a:ext cx="1587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8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5FDD-448C-D246-5A34-B770F2EA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54" y="156238"/>
            <a:ext cx="9084348" cy="1320800"/>
          </a:xfrm>
        </p:spPr>
        <p:txBody>
          <a:bodyPr/>
          <a:lstStyle/>
          <a:p>
            <a:r>
              <a:rPr lang="en-US" dirty="0"/>
              <a:t>Property Type Filter – Residential Property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925037F7-A2E4-9F05-00CF-3E926557E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418" y="1286828"/>
            <a:ext cx="6507782" cy="485021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BCFAC-9AC0-A69B-086E-217CBAEE0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14"/>
          <a:stretch/>
        </p:blipFill>
        <p:spPr>
          <a:xfrm>
            <a:off x="8190692" y="3224891"/>
            <a:ext cx="1739900" cy="9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244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{D8B2101B-C3B9-264B-B0F9-D5F13C27DAD9}tf10001060</Template>
  <TotalTime>872</TotalTime>
  <Words>821</Words>
  <Application>Microsoft Macintosh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Helvetica</vt:lpstr>
      <vt:lpstr>Mongolian Baiti</vt:lpstr>
      <vt:lpstr>Trebuchet MS</vt:lpstr>
      <vt:lpstr>Wingdings 3</vt:lpstr>
      <vt:lpstr>Facet</vt:lpstr>
      <vt:lpstr>Zillow Research</vt:lpstr>
      <vt:lpstr>Research Question</vt:lpstr>
      <vt:lpstr>Data</vt:lpstr>
      <vt:lpstr>Variables</vt:lpstr>
      <vt:lpstr>Data Cleaning</vt:lpstr>
      <vt:lpstr>Continuation</vt:lpstr>
      <vt:lpstr>New Variable</vt:lpstr>
      <vt:lpstr>Location Filter – New York State</vt:lpstr>
      <vt:lpstr>Property Type Filter – Residential Property</vt:lpstr>
      <vt:lpstr>Difficulties </vt:lpstr>
      <vt:lpstr>Graphs</vt:lpstr>
      <vt:lpstr>Model and Regression </vt:lpstr>
      <vt:lpstr>Discussion</vt:lpstr>
      <vt:lpstr>Future Research</vt:lpstr>
      <vt:lpstr>Conclusion</vt:lpstr>
      <vt:lpstr>Sources</vt:lpstr>
      <vt:lpstr>Thank you!!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Zillow Research</dc:title>
  <dc:creator>Besaga, Olenka</dc:creator>
  <cp:lastModifiedBy>Besaga, Olenka</cp:lastModifiedBy>
  <cp:revision>9</cp:revision>
  <dcterms:created xsi:type="dcterms:W3CDTF">2023-04-30T19:44:51Z</dcterms:created>
  <dcterms:modified xsi:type="dcterms:W3CDTF">2023-05-08T14:38:30Z</dcterms:modified>
</cp:coreProperties>
</file>